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70" r:id="rId13"/>
    <p:sldId id="271" r:id="rId14"/>
    <p:sldId id="272" r:id="rId15"/>
    <p:sldId id="273" r:id="rId16"/>
    <p:sldId id="274" r:id="rId17"/>
    <p:sldId id="275" r:id="rId18"/>
    <p:sldId id="276" r:id="rId19"/>
    <p:sldId id="277" r:id="rId20"/>
  </p:sldIdLst>
  <p:sldSz cx="9144000" cy="5143500" type="screen16x9"/>
  <p:notesSz cx="6858000" cy="9144000"/>
  <p:embeddedFontLst>
    <p:embeddedFont>
      <p:font typeface="Open Sans" panose="020B0604020202020204" charset="0"/>
      <p:regular r:id="rId22"/>
      <p:bold r:id="rId23"/>
      <p:italic r:id="rId24"/>
      <p:boldItalic r:id="rId25"/>
    </p:embeddedFont>
    <p:embeddedFont>
      <p:font typeface="Pinyon Script" panose="020B0604020202020204" charset="0"/>
      <p:regular r:id="rId26"/>
    </p:embeddedFont>
    <p:embeddedFont>
      <p:font typeface="PT Sans Narrow" panose="020B0604020202020204" charset="0"/>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45A174-89E1-1E43-93A5-FECE5C7463B6}" v="8" dt="2020-11-07T03:01:17.1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98"/>
    <p:restoredTop sz="94716"/>
  </p:normalViewPr>
  <p:slideViewPr>
    <p:cSldViewPr snapToGrid="0">
      <p:cViewPr varScale="1">
        <p:scale>
          <a:sx n="90" d="100"/>
          <a:sy n="90" d="100"/>
        </p:scale>
        <p:origin x="930" y="78"/>
      </p:cViewPr>
      <p:guideLst>
        <p:guide orient="horz" pos="1620"/>
        <p:guide pos="2880"/>
      </p:guideLst>
    </p:cSldViewPr>
  </p:slideViewPr>
  <p:notesTextViewPr>
    <p:cViewPr>
      <p:scale>
        <a:sx n="1" d="1"/>
        <a:sy n="1" d="1"/>
      </p:scale>
      <p:origin x="0" y="0"/>
    </p:cViewPr>
  </p:notesTextViewPr>
  <p:sorterViewPr>
    <p:cViewPr varScale="1">
      <p:scale>
        <a:sx n="1" d="1"/>
        <a:sy n="1" d="1"/>
      </p:scale>
      <p:origin x="0" y="-27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jpg>
</file>

<file path=ppt/media/image7.png>
</file>

<file path=ppt/media/image8.jp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a638b6f1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a638b6f1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9fc09df6c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9fc09df6c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a6d4116c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a6d4116c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a67e427ec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a67e427ec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a67e427ec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a67e427ec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a67e427ec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a67e427ec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a67e427ec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a67e427ec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a67e427ec5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a67e427ec5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a67e427ec5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a67e427ec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a701040d17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a701040d17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9f09e6725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9f09e6725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109e6ea6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109e6ea6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9fc09df6c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9fc09df6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9f503352f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9f503352f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a5fb9acfda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a5fb9acfd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a109e6ea6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a109e6ea6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a109e6ea6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a109e6ea6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a109e6ea6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a109e6ea6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7.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7.png"/><Relationship Id="rId5" Type="http://schemas.openxmlformats.org/officeDocument/2006/relationships/image" Target="../media/image1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7.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7.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7.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7.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3.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004150" y="1539877"/>
            <a:ext cx="7136700" cy="123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Dragons Den Presentation </a:t>
            </a:r>
            <a:endParaRPr/>
          </a:p>
        </p:txBody>
      </p:sp>
      <p:sp>
        <p:nvSpPr>
          <p:cNvPr id="67" name="Google Shape;67;p13"/>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By Arman Somal and Sarthak Nadkarni</a:t>
            </a:r>
            <a:endParaRPr/>
          </a:p>
        </p:txBody>
      </p:sp>
      <p:pic>
        <p:nvPicPr>
          <p:cNvPr id="2" name="Audio 1">
            <a:hlinkClick r:id="" action="ppaction://media"/>
            <a:extLst>
              <a:ext uri="{FF2B5EF4-FFF2-40B4-BE49-F238E27FC236}">
                <a16:creationId xmlns:a16="http://schemas.microsoft.com/office/drawing/2014/main" id="{7268F5A5-5FA6-4448-9A35-EE48E42603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7318">
        <p159:morph option="byObject"/>
      </p:transition>
    </mc:Choice>
    <mc:Fallback>
      <p:transition spd="slow" advTm="273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216050" y="124325"/>
            <a:ext cx="8765400" cy="8322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a:t>Product logo</a:t>
            </a:r>
            <a:endParaRPr/>
          </a:p>
        </p:txBody>
      </p:sp>
      <p:pic>
        <p:nvPicPr>
          <p:cNvPr id="125" name="Google Shape;125;p22"/>
          <p:cNvPicPr preferRelativeResize="0"/>
          <p:nvPr/>
        </p:nvPicPr>
        <p:blipFill>
          <a:blip r:embed="rId5">
            <a:alphaModFix/>
          </a:blip>
          <a:stretch>
            <a:fillRect/>
          </a:stretch>
        </p:blipFill>
        <p:spPr>
          <a:xfrm>
            <a:off x="4677175" y="1013875"/>
            <a:ext cx="4466825" cy="3978898"/>
          </a:xfrm>
          <a:prstGeom prst="rect">
            <a:avLst/>
          </a:prstGeom>
          <a:noFill/>
          <a:ln>
            <a:noFill/>
          </a:ln>
        </p:spPr>
      </p:pic>
      <p:sp>
        <p:nvSpPr>
          <p:cNvPr id="126" name="Google Shape;126;p22"/>
          <p:cNvSpPr txBox="1"/>
          <p:nvPr/>
        </p:nvSpPr>
        <p:spPr>
          <a:xfrm>
            <a:off x="38275" y="1013875"/>
            <a:ext cx="4638900" cy="39789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The crown on the C relates to the slogan</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Watery effect on the letter relates to the first word “drip”</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Different colors for diversity</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Logo is Monogrammatic</a:t>
            </a:r>
            <a:endParaRPr sz="3000">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059FFD82-4BAB-6C4A-9693-793852887F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672"/>
    </mc:Choice>
    <mc:Fallback xmlns="">
      <p:transition spd="slow" advTm="12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234600"/>
            <a:ext cx="3583200" cy="89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a:t>Packaging</a:t>
            </a:r>
            <a:endParaRPr sz="4800"/>
          </a:p>
        </p:txBody>
      </p:sp>
      <p:sp>
        <p:nvSpPr>
          <p:cNvPr id="132" name="Google Shape;132;p23"/>
          <p:cNvSpPr txBox="1">
            <a:spLocks noGrp="1"/>
          </p:cNvSpPr>
          <p:nvPr>
            <p:ph type="body" idx="1"/>
          </p:nvPr>
        </p:nvSpPr>
        <p:spPr>
          <a:xfrm>
            <a:off x="311700" y="1266325"/>
            <a:ext cx="2902200" cy="17178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Includes the ingredients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The Amount</a:t>
            </a:r>
            <a:endParaRPr sz="3000">
              <a:solidFill>
                <a:srgbClr val="000000"/>
              </a:solidFill>
              <a:latin typeface="Times New Roman"/>
              <a:ea typeface="Times New Roman"/>
              <a:cs typeface="Times New Roman"/>
              <a:sym typeface="Times New Roman"/>
            </a:endParaRPr>
          </a:p>
        </p:txBody>
      </p:sp>
      <p:pic>
        <p:nvPicPr>
          <p:cNvPr id="133" name="Google Shape;133;p23"/>
          <p:cNvPicPr preferRelativeResize="0"/>
          <p:nvPr/>
        </p:nvPicPr>
        <p:blipFill>
          <a:blip r:embed="rId5">
            <a:alphaModFix/>
          </a:blip>
          <a:stretch>
            <a:fillRect/>
          </a:stretch>
        </p:blipFill>
        <p:spPr>
          <a:xfrm>
            <a:off x="5973400" y="0"/>
            <a:ext cx="3170599" cy="3203093"/>
          </a:xfrm>
          <a:prstGeom prst="rect">
            <a:avLst/>
          </a:prstGeom>
          <a:noFill/>
          <a:ln>
            <a:noFill/>
          </a:ln>
        </p:spPr>
      </p:pic>
      <p:sp>
        <p:nvSpPr>
          <p:cNvPr id="134" name="Google Shape;134;p23"/>
          <p:cNvSpPr txBox="1"/>
          <p:nvPr/>
        </p:nvSpPr>
        <p:spPr>
          <a:xfrm>
            <a:off x="311700" y="2649725"/>
            <a:ext cx="3380400" cy="23625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Includes logo</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The Slogan</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Warning labels </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The Scan code</a:t>
            </a:r>
            <a:endParaRPr sz="3000">
              <a:latin typeface="Times New Roman"/>
              <a:ea typeface="Times New Roman"/>
              <a:cs typeface="Times New Roman"/>
              <a:sym typeface="Times New Roman"/>
            </a:endParaRPr>
          </a:p>
          <a:p>
            <a:pPr marL="457200" lvl="0" indent="0" algn="l" rtl="0">
              <a:spcBef>
                <a:spcPts val="0"/>
              </a:spcBef>
              <a:spcAft>
                <a:spcPts val="0"/>
              </a:spcAft>
              <a:buNone/>
            </a:pPr>
            <a:endParaRPr sz="3000">
              <a:latin typeface="Times New Roman"/>
              <a:ea typeface="Times New Roman"/>
              <a:cs typeface="Times New Roman"/>
              <a:sym typeface="Times New Roman"/>
            </a:endParaRPr>
          </a:p>
          <a:p>
            <a:pPr marL="0" lvl="0" indent="0" algn="l" rtl="0">
              <a:spcBef>
                <a:spcPts val="0"/>
              </a:spcBef>
              <a:spcAft>
                <a:spcPts val="0"/>
              </a:spcAft>
              <a:buNone/>
            </a:pPr>
            <a:endParaRPr sz="3000">
              <a:latin typeface="Times New Roman"/>
              <a:ea typeface="Times New Roman"/>
              <a:cs typeface="Times New Roman"/>
              <a:sym typeface="Times New Roman"/>
            </a:endParaRPr>
          </a:p>
        </p:txBody>
      </p:sp>
      <p:pic>
        <p:nvPicPr>
          <p:cNvPr id="135" name="Google Shape;135;p23"/>
          <p:cNvPicPr preferRelativeResize="0"/>
          <p:nvPr/>
        </p:nvPicPr>
        <p:blipFill>
          <a:blip r:embed="rId6">
            <a:alphaModFix/>
          </a:blip>
          <a:stretch>
            <a:fillRect/>
          </a:stretch>
        </p:blipFill>
        <p:spPr>
          <a:xfrm>
            <a:off x="3071200" y="12488"/>
            <a:ext cx="2902201" cy="3178131"/>
          </a:xfrm>
          <a:prstGeom prst="rect">
            <a:avLst/>
          </a:prstGeom>
          <a:noFill/>
          <a:ln>
            <a:noFill/>
          </a:ln>
        </p:spPr>
      </p:pic>
      <p:sp>
        <p:nvSpPr>
          <p:cNvPr id="136" name="Google Shape;136;p23"/>
          <p:cNvSpPr txBox="1"/>
          <p:nvPr/>
        </p:nvSpPr>
        <p:spPr>
          <a:xfrm>
            <a:off x="3530925" y="3294425"/>
            <a:ext cx="5171400" cy="1717800"/>
          </a:xfrm>
          <a:prstGeom prst="rect">
            <a:avLst/>
          </a:prstGeom>
          <a:noFill/>
          <a:ln>
            <a:noFill/>
          </a:ln>
        </p:spPr>
        <p:txBody>
          <a:bodyPr spcFirstLastPara="1" wrap="square" lIns="91425" tIns="91425" rIns="91425" bIns="91425" anchor="t" anchorCtr="0">
            <a:noAutofit/>
          </a:bodyPr>
          <a:lstStyle/>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Manufacturer and where it was manufactured</a:t>
            </a:r>
            <a:endParaRPr sz="3000">
              <a:latin typeface="Times New Roman"/>
              <a:ea typeface="Times New Roman"/>
              <a:cs typeface="Times New Roman"/>
              <a:sym typeface="Times New Roman"/>
            </a:endParaRPr>
          </a:p>
          <a:p>
            <a:pPr marL="457200" lvl="0" indent="-419100" algn="l" rtl="0">
              <a:spcBef>
                <a:spcPts val="0"/>
              </a:spcBef>
              <a:spcAft>
                <a:spcPts val="0"/>
              </a:spcAft>
              <a:buSzPts val="3000"/>
              <a:buFont typeface="Times New Roman"/>
              <a:buChar char="●"/>
            </a:pPr>
            <a:r>
              <a:rPr lang="en" sz="3000">
                <a:latin typeface="Times New Roman"/>
                <a:ea typeface="Times New Roman"/>
                <a:cs typeface="Times New Roman"/>
                <a:sym typeface="Times New Roman"/>
              </a:rPr>
              <a:t>Instructions</a:t>
            </a:r>
            <a:endParaRPr sz="3000">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DAF98C43-DE52-7346-8BAB-60438F2BB9F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471"/>
    </mc:Choice>
    <mc:Fallback xmlns="">
      <p:transition spd="slow" advTm="13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Operating Cost </a:t>
            </a:r>
            <a:endParaRPr/>
          </a:p>
        </p:txBody>
      </p:sp>
      <p:sp>
        <p:nvSpPr>
          <p:cNvPr id="163" name="Google Shape;163;p27"/>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Spray - $3.49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Disposable bottles - $1.40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Cloth- $2.20</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Box- $0.81</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Making 25 Drip Cleaner kits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Cost: $197.5</a:t>
            </a:r>
            <a:endParaRPr sz="3000">
              <a:solidFill>
                <a:srgbClr val="000000"/>
              </a:solidFill>
              <a:latin typeface="Times New Roman"/>
              <a:ea typeface="Times New Roman"/>
              <a:cs typeface="Times New Roman"/>
              <a:sym typeface="Times New Roman"/>
            </a:endParaRPr>
          </a:p>
          <a:p>
            <a:pPr marL="0" lvl="0" indent="0" algn="l" rtl="0">
              <a:lnSpc>
                <a:spcPct val="100000"/>
              </a:lnSpc>
              <a:spcBef>
                <a:spcPts val="16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spcBef>
                <a:spcPts val="16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7255FB32-359D-6543-83C5-FC0CE8B0FC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8404">
        <p15:prstTrans prst="peelOff"/>
      </p:transition>
    </mc:Choice>
    <mc:Fallback xmlns="">
      <p:transition spd="slow" advTm="284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Positioning</a:t>
            </a:r>
            <a:endParaRPr/>
          </a:p>
        </p:txBody>
      </p:sp>
      <p:sp>
        <p:nvSpPr>
          <p:cNvPr id="169" name="Google Shape;169;p28"/>
          <p:cNvSpPr txBox="1">
            <a:spLocks noGrp="1"/>
          </p:cNvSpPr>
          <p:nvPr>
            <p:ph type="body" idx="1"/>
          </p:nvPr>
        </p:nvSpPr>
        <p:spPr>
          <a:xfrm>
            <a:off x="311700" y="1266325"/>
            <a:ext cx="40062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High quality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High performance</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Reliability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Efficiency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Price</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Knowledge</a:t>
            </a:r>
            <a:endParaRPr sz="3000">
              <a:solidFill>
                <a:srgbClr val="000000"/>
              </a:solidFill>
              <a:latin typeface="Times New Roman"/>
              <a:ea typeface="Times New Roman"/>
              <a:cs typeface="Times New Roman"/>
              <a:sym typeface="Times New Roman"/>
            </a:endParaRPr>
          </a:p>
        </p:txBody>
      </p:sp>
      <p:pic>
        <p:nvPicPr>
          <p:cNvPr id="170" name="Google Shape;170;p28"/>
          <p:cNvPicPr preferRelativeResize="0"/>
          <p:nvPr/>
        </p:nvPicPr>
        <p:blipFill>
          <a:blip r:embed="rId5">
            <a:alphaModFix/>
          </a:blip>
          <a:stretch>
            <a:fillRect/>
          </a:stretch>
        </p:blipFill>
        <p:spPr>
          <a:xfrm>
            <a:off x="3804631" y="1266325"/>
            <a:ext cx="5339894" cy="3779925"/>
          </a:xfrm>
          <a:prstGeom prst="rect">
            <a:avLst/>
          </a:prstGeom>
          <a:noFill/>
          <a:ln>
            <a:noFill/>
          </a:ln>
        </p:spPr>
      </p:pic>
      <p:pic>
        <p:nvPicPr>
          <p:cNvPr id="3" name="Audio 2">
            <a:hlinkClick r:id="" action="ppaction://media"/>
            <a:extLst>
              <a:ext uri="{FF2B5EF4-FFF2-40B4-BE49-F238E27FC236}">
                <a16:creationId xmlns:a16="http://schemas.microsoft.com/office/drawing/2014/main" id="{6C369EA6-8363-CB42-AA80-27E72142298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advTm="11761">
        <p:dissolve/>
      </p:transition>
    </mc:Choice>
    <mc:Fallback xmlns="">
      <p:transition spd="slow" advTm="11761">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9"/>
          <p:cNvSpPr txBox="1">
            <a:spLocks noGrp="1"/>
          </p:cNvSpPr>
          <p:nvPr>
            <p:ph type="title"/>
          </p:nvPr>
        </p:nvSpPr>
        <p:spPr>
          <a:xfrm>
            <a:off x="311700" y="21020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Competitors</a:t>
            </a:r>
            <a:endParaRPr/>
          </a:p>
        </p:txBody>
      </p:sp>
      <p:sp>
        <p:nvSpPr>
          <p:cNvPr id="176" name="Google Shape;176;p29"/>
          <p:cNvSpPr txBox="1">
            <a:spLocks noGrp="1"/>
          </p:cNvSpPr>
          <p:nvPr>
            <p:ph type="body" idx="1"/>
          </p:nvPr>
        </p:nvSpPr>
        <p:spPr>
          <a:xfrm>
            <a:off x="311700" y="920400"/>
            <a:ext cx="4683000" cy="4109400"/>
          </a:xfrm>
          <a:prstGeom prst="rect">
            <a:avLst/>
          </a:prstGeom>
        </p:spPr>
        <p:txBody>
          <a:bodyPr spcFirstLastPara="1" wrap="square" lIns="91425" tIns="91425" rIns="91425" bIns="91425" anchor="t" anchorCtr="0">
            <a:noAutofit/>
          </a:bodyPr>
          <a:lstStyle/>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Reshoevn8r </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Whole kit- $137.99</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Separate spray- $18</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Brush- $27</a:t>
            </a:r>
            <a:endParaRPr sz="3800">
              <a:solidFill>
                <a:srgbClr val="000000"/>
              </a:solidFill>
              <a:latin typeface="Times New Roman"/>
              <a:ea typeface="Times New Roman"/>
              <a:cs typeface="Times New Roman"/>
              <a:sym typeface="Times New Roman"/>
            </a:endParaRPr>
          </a:p>
          <a:p>
            <a:pPr marL="457200" lvl="0" indent="-469900" algn="l" rtl="0">
              <a:spcBef>
                <a:spcPts val="0"/>
              </a:spcBef>
              <a:spcAft>
                <a:spcPts val="0"/>
              </a:spcAft>
              <a:buClr>
                <a:srgbClr val="000000"/>
              </a:buClr>
              <a:buSzPts val="3800"/>
              <a:buFont typeface="Times New Roman"/>
              <a:buChar char="●"/>
            </a:pPr>
            <a:r>
              <a:rPr lang="en" sz="3800">
                <a:solidFill>
                  <a:srgbClr val="000000"/>
                </a:solidFill>
                <a:latin typeface="Times New Roman"/>
                <a:ea typeface="Times New Roman"/>
                <a:cs typeface="Times New Roman"/>
                <a:sym typeface="Times New Roman"/>
              </a:rPr>
              <a:t>Stain Repellent- $27</a:t>
            </a:r>
            <a:endParaRPr sz="3800">
              <a:solidFill>
                <a:srgbClr val="000000"/>
              </a:solidFill>
              <a:latin typeface="Times New Roman"/>
              <a:ea typeface="Times New Roman"/>
              <a:cs typeface="Times New Roman"/>
              <a:sym typeface="Times New Roman"/>
            </a:endParaRPr>
          </a:p>
        </p:txBody>
      </p:sp>
      <p:pic>
        <p:nvPicPr>
          <p:cNvPr id="177" name="Google Shape;177;p29"/>
          <p:cNvPicPr preferRelativeResize="0"/>
          <p:nvPr/>
        </p:nvPicPr>
        <p:blipFill>
          <a:blip r:embed="rId5">
            <a:alphaModFix/>
          </a:blip>
          <a:stretch>
            <a:fillRect/>
          </a:stretch>
        </p:blipFill>
        <p:spPr>
          <a:xfrm>
            <a:off x="4994750" y="917600"/>
            <a:ext cx="4149250" cy="4149250"/>
          </a:xfrm>
          <a:prstGeom prst="rect">
            <a:avLst/>
          </a:prstGeom>
          <a:noFill/>
          <a:ln>
            <a:noFill/>
          </a:ln>
        </p:spPr>
      </p:pic>
      <p:pic>
        <p:nvPicPr>
          <p:cNvPr id="3" name="Audio 2">
            <a:hlinkClick r:id="" action="ppaction://media"/>
            <a:extLst>
              <a:ext uri="{FF2B5EF4-FFF2-40B4-BE49-F238E27FC236}">
                <a16:creationId xmlns:a16="http://schemas.microsoft.com/office/drawing/2014/main" id="{D6B0A37F-C125-B047-9D77-CE1E8955D2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16884">
        <p:fade/>
      </p:transition>
    </mc:Choice>
    <mc:Fallback xmlns="">
      <p:transition spd="med" advTm="168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competitor</a:t>
            </a:r>
            <a:endParaRPr/>
          </a:p>
        </p:txBody>
      </p:sp>
      <p:sp>
        <p:nvSpPr>
          <p:cNvPr id="183" name="Google Shape;183;p30"/>
          <p:cNvSpPr txBox="1">
            <a:spLocks noGrp="1"/>
          </p:cNvSpPr>
          <p:nvPr>
            <p:ph type="body" idx="1"/>
          </p:nvPr>
        </p:nvSpPr>
        <p:spPr>
          <a:xfrm>
            <a:off x="311700" y="1266325"/>
            <a:ext cx="4985400" cy="3732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Jason Markk</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Premium Bundle- $65.00</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RTU Foam Spray</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Brush </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Microfiber Towel</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Repel Spray</a:t>
            </a:r>
            <a:endParaRPr sz="3000">
              <a:solidFill>
                <a:srgbClr val="202124"/>
              </a:solidFill>
              <a:highlight>
                <a:srgbClr val="FFFFFF"/>
              </a:highlight>
              <a:latin typeface="Times New Roman"/>
              <a:ea typeface="Times New Roman"/>
              <a:cs typeface="Times New Roman"/>
              <a:sym typeface="Times New Roman"/>
            </a:endParaRPr>
          </a:p>
          <a:p>
            <a:pPr marL="457200" lvl="0" indent="-419100" algn="l" rtl="0">
              <a:spcBef>
                <a:spcPts val="0"/>
              </a:spcBef>
              <a:spcAft>
                <a:spcPts val="0"/>
              </a:spcAft>
              <a:buClr>
                <a:srgbClr val="202124"/>
              </a:buClr>
              <a:buSzPts val="3000"/>
              <a:buFont typeface="Times New Roman"/>
              <a:buChar char="-"/>
            </a:pPr>
            <a:r>
              <a:rPr lang="en" sz="3000">
                <a:solidFill>
                  <a:srgbClr val="202124"/>
                </a:solidFill>
                <a:highlight>
                  <a:srgbClr val="FFFFFF"/>
                </a:highlight>
                <a:latin typeface="Times New Roman"/>
                <a:ea typeface="Times New Roman"/>
                <a:cs typeface="Times New Roman"/>
                <a:sym typeface="Times New Roman"/>
              </a:rPr>
              <a:t>Suede Cleaning Brush</a:t>
            </a:r>
            <a:endParaRPr sz="3000">
              <a:solidFill>
                <a:srgbClr val="202124"/>
              </a:solidFill>
              <a:highlight>
                <a:srgbClr val="FFFFFF"/>
              </a:highlight>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202124"/>
              </a:solidFill>
              <a:highlight>
                <a:srgbClr val="FFFFFF"/>
              </a:highlight>
              <a:latin typeface="Times New Roman"/>
              <a:ea typeface="Times New Roman"/>
              <a:cs typeface="Times New Roman"/>
              <a:sym typeface="Times New Roman"/>
            </a:endParaRPr>
          </a:p>
        </p:txBody>
      </p:sp>
      <p:pic>
        <p:nvPicPr>
          <p:cNvPr id="184" name="Google Shape;184;p30"/>
          <p:cNvPicPr preferRelativeResize="0"/>
          <p:nvPr/>
        </p:nvPicPr>
        <p:blipFill>
          <a:blip r:embed="rId5">
            <a:alphaModFix/>
          </a:blip>
          <a:stretch>
            <a:fillRect/>
          </a:stretch>
        </p:blipFill>
        <p:spPr>
          <a:xfrm>
            <a:off x="5297160" y="1152435"/>
            <a:ext cx="3846850" cy="3846850"/>
          </a:xfrm>
          <a:prstGeom prst="rect">
            <a:avLst/>
          </a:prstGeom>
          <a:noFill/>
          <a:ln>
            <a:noFill/>
          </a:ln>
        </p:spPr>
      </p:pic>
      <p:pic>
        <p:nvPicPr>
          <p:cNvPr id="3" name="Audio 2">
            <a:hlinkClick r:id="" action="ppaction://media"/>
            <a:extLst>
              <a:ext uri="{FF2B5EF4-FFF2-40B4-BE49-F238E27FC236}">
                <a16:creationId xmlns:a16="http://schemas.microsoft.com/office/drawing/2014/main" id="{95FEACA0-D97C-CD48-8275-FECED8035F8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p:transition spd="slow" advTm="13238">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Price</a:t>
            </a:r>
            <a:endParaRPr/>
          </a:p>
          <a:p>
            <a:pPr marL="0" lvl="0" indent="0" algn="l" rtl="0">
              <a:spcBef>
                <a:spcPts val="0"/>
              </a:spcBef>
              <a:spcAft>
                <a:spcPts val="0"/>
              </a:spcAft>
              <a:buNone/>
            </a:pPr>
            <a:endParaRPr/>
          </a:p>
        </p:txBody>
      </p:sp>
      <p:sp>
        <p:nvSpPr>
          <p:cNvPr id="190" name="Google Shape;190;p31"/>
          <p:cNvSpPr txBox="1">
            <a:spLocks noGrp="1"/>
          </p:cNvSpPr>
          <p:nvPr>
            <p:ph type="body" idx="1"/>
          </p:nvPr>
        </p:nvSpPr>
        <p:spPr>
          <a:xfrm>
            <a:off x="128775" y="1266325"/>
            <a:ext cx="8969100" cy="3687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6-Piece Cleaning kit- $46.99</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3 12 oz Sprays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Microfiber cloth (12” x 12”)</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Hand sponge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Midsole/Sole Gel (5 grams)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Cost lower than top shoe cleaning competitors by 40%</a:t>
            </a:r>
            <a:endParaRPr sz="3000">
              <a:solidFill>
                <a:srgbClr val="000000"/>
              </a:solidFill>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39803C23-A80C-5D42-A3D4-8CBBBF9A59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advTm="17892">
        <p14:reveal/>
      </p:transition>
    </mc:Choice>
    <mc:Fallback xmlns="">
      <p:transition spd="slow" advTm="1789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Where will the product be sold?</a:t>
            </a:r>
            <a:endParaRPr/>
          </a:p>
        </p:txBody>
      </p:sp>
      <p:sp>
        <p:nvSpPr>
          <p:cNvPr id="196" name="Google Shape;196;p32"/>
          <p:cNvSpPr txBox="1">
            <a:spLocks noGrp="1"/>
          </p:cNvSpPr>
          <p:nvPr>
            <p:ph type="body" idx="1"/>
          </p:nvPr>
        </p:nvSpPr>
        <p:spPr>
          <a:xfrm>
            <a:off x="311700" y="1266325"/>
            <a:ext cx="8763300" cy="37029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Lower parts of Canada, BC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Surrey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Delta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Langley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White Rock</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Foot locker, Near nike stores and Mall Stands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Sell Expensive and good looking shoes.</a:t>
            </a:r>
            <a:endParaRPr sz="3000">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79C51D20-933A-EE42-9A3D-E1EB1CD8DB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p:transition spd="slow" advTm="21621">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Distribution Channels</a:t>
            </a:r>
            <a:endParaRPr/>
          </a:p>
          <a:p>
            <a:pPr marL="0" lvl="0" indent="0" algn="l" rtl="0">
              <a:spcBef>
                <a:spcPts val="0"/>
              </a:spcBef>
              <a:spcAft>
                <a:spcPts val="0"/>
              </a:spcAft>
              <a:buNone/>
            </a:pPr>
            <a:endParaRPr/>
          </a:p>
        </p:txBody>
      </p:sp>
      <p:sp>
        <p:nvSpPr>
          <p:cNvPr id="202" name="Google Shape;202;p33"/>
          <p:cNvSpPr txBox="1">
            <a:spLocks noGrp="1"/>
          </p:cNvSpPr>
          <p:nvPr>
            <p:ph type="body" idx="1"/>
          </p:nvPr>
        </p:nvSpPr>
        <p:spPr>
          <a:xfrm>
            <a:off x="311700" y="1266325"/>
            <a:ext cx="8520600" cy="36576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Manufacturer to Retailer distribution channel.</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Gives the customer more to look at.</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highlight>
                  <a:srgbClr val="FFFFFF"/>
                </a:highlight>
                <a:latin typeface="Times New Roman"/>
                <a:ea typeface="Times New Roman"/>
                <a:cs typeface="Times New Roman"/>
                <a:sym typeface="Times New Roman"/>
              </a:rPr>
              <a:t>Respond to product performance and customer feedback.</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A channel of indirect distribution.</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Manufacturer does not distribute direct to the end-user.</a:t>
            </a:r>
            <a:endParaRPr sz="3000">
              <a:solidFill>
                <a:srgbClr val="000000"/>
              </a:solidFill>
              <a:latin typeface="Times New Roman"/>
              <a:ea typeface="Times New Roman"/>
              <a:cs typeface="Times New Roman"/>
              <a:sym typeface="Times New Roman"/>
            </a:endParaRPr>
          </a:p>
        </p:txBody>
      </p:sp>
      <p:pic>
        <p:nvPicPr>
          <p:cNvPr id="3" name="Audio 2">
            <a:hlinkClick r:id="" action="ppaction://media"/>
            <a:extLst>
              <a:ext uri="{FF2B5EF4-FFF2-40B4-BE49-F238E27FC236}">
                <a16:creationId xmlns:a16="http://schemas.microsoft.com/office/drawing/2014/main" id="{F8A1A97F-3230-E049-8A68-DADD59627C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p:transition spd="med" advTm="23391">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4"/>
          <p:cNvSpPr txBox="1"/>
          <p:nvPr/>
        </p:nvSpPr>
        <p:spPr>
          <a:xfrm>
            <a:off x="1022650" y="848400"/>
            <a:ext cx="7219200" cy="284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latin typeface="Pinyon Script"/>
                <a:ea typeface="Pinyon Script"/>
                <a:cs typeface="Pinyon Script"/>
                <a:sym typeface="Pinyon Script"/>
              </a:rPr>
              <a:t>Thanks for listening </a:t>
            </a:r>
            <a:endParaRPr sz="4800">
              <a:latin typeface="Pinyon Script"/>
              <a:ea typeface="Pinyon Script"/>
              <a:cs typeface="Pinyon Script"/>
              <a:sym typeface="Pinyon Script"/>
            </a:endParaRPr>
          </a:p>
        </p:txBody>
      </p:sp>
      <p:pic>
        <p:nvPicPr>
          <p:cNvPr id="5" name="Audio 4">
            <a:hlinkClick r:id="" action="ppaction://media"/>
            <a:extLst>
              <a:ext uri="{FF2B5EF4-FFF2-40B4-BE49-F238E27FC236}">
                <a16:creationId xmlns:a16="http://schemas.microsoft.com/office/drawing/2014/main" id="{357308E1-AD2A-3548-94E3-BBF1DD2F3F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400" advTm="3541">
        <p14:honeycomb/>
      </p:transition>
    </mc:Choice>
    <mc:Fallback xmlns="">
      <p:transition spd="slow" advTm="35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Drip Cleaner </a:t>
            </a:r>
            <a:endParaRPr/>
          </a:p>
        </p:txBody>
      </p:sp>
      <p:sp>
        <p:nvSpPr>
          <p:cNvPr id="73" name="Google Shape;73;p1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Our product name is called “Drip Cleaner”.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We choose this because this product is supposed to clean shoes, leather, or high end cloth.</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The name relates a lot toward the vocabulary this generation uses such as Drip which is another word for swag.</a:t>
            </a:r>
            <a:endParaRPr sz="3000">
              <a:solidFill>
                <a:srgbClr val="000000"/>
              </a:solidFill>
              <a:latin typeface="Times New Roman"/>
              <a:ea typeface="Times New Roman"/>
              <a:cs typeface="Times New Roman"/>
              <a:sym typeface="Times New Roman"/>
            </a:endParaRPr>
          </a:p>
          <a:p>
            <a:pPr marL="457200" lvl="0" indent="0" algn="l" rtl="0">
              <a:lnSpc>
                <a:spcPct val="100000"/>
              </a:lnSpc>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2" name="Audio 1">
            <a:hlinkClick r:id="" action="ppaction://media"/>
            <a:extLst>
              <a:ext uri="{FF2B5EF4-FFF2-40B4-BE49-F238E27FC236}">
                <a16:creationId xmlns:a16="http://schemas.microsoft.com/office/drawing/2014/main" id="{782E873B-D5A1-471E-A298-767D0E5FC7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p:transition spd="slow" advTm="2144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Much Are We Asking For?</a:t>
            </a:r>
            <a:endParaRPr/>
          </a:p>
        </p:txBody>
      </p:sp>
      <p:sp>
        <p:nvSpPr>
          <p:cNvPr id="79" name="Google Shape;79;p1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For the product “Drip Cleaner”, the amount that we are asking for is $10,000 for 15%.</a:t>
            </a:r>
            <a:endParaRPr sz="3000">
              <a:solidFill>
                <a:srgbClr val="000000"/>
              </a:solidFill>
              <a:latin typeface="Times New Roman"/>
              <a:ea typeface="Times New Roman"/>
              <a:cs typeface="Times New Roman"/>
              <a:sym typeface="Times New Roman"/>
            </a:endParaRPr>
          </a:p>
        </p:txBody>
      </p:sp>
      <p:pic>
        <p:nvPicPr>
          <p:cNvPr id="80" name="Google Shape;80;p15"/>
          <p:cNvPicPr preferRelativeResize="0"/>
          <p:nvPr/>
        </p:nvPicPr>
        <p:blipFill>
          <a:blip r:embed="rId5">
            <a:alphaModFix/>
          </a:blip>
          <a:stretch>
            <a:fillRect/>
          </a:stretch>
        </p:blipFill>
        <p:spPr>
          <a:xfrm>
            <a:off x="1866700" y="2323300"/>
            <a:ext cx="5707550" cy="2336725"/>
          </a:xfrm>
          <a:prstGeom prst="rect">
            <a:avLst/>
          </a:prstGeom>
          <a:noFill/>
          <a:ln>
            <a:noFill/>
          </a:ln>
        </p:spPr>
      </p:pic>
      <p:pic>
        <p:nvPicPr>
          <p:cNvPr id="2" name="Audio 1">
            <a:hlinkClick r:id="" action="ppaction://media"/>
            <a:extLst>
              <a:ext uri="{FF2B5EF4-FFF2-40B4-BE49-F238E27FC236}">
                <a16:creationId xmlns:a16="http://schemas.microsoft.com/office/drawing/2014/main" id="{75985145-E668-483F-9807-729915CF7F8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9902">
        <p:split orient="vert"/>
      </p:transition>
    </mc:Choice>
    <mc:Fallback>
      <p:transition spd="slow" advTm="9902">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153000" y="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drip cleaner</a:t>
            </a:r>
            <a:endParaRPr/>
          </a:p>
        </p:txBody>
      </p:sp>
      <p:sp>
        <p:nvSpPr>
          <p:cNvPr id="86" name="Google Shape;86;p16"/>
          <p:cNvSpPr txBox="1">
            <a:spLocks noGrp="1"/>
          </p:cNvSpPr>
          <p:nvPr>
            <p:ph type="body" idx="1"/>
          </p:nvPr>
        </p:nvSpPr>
        <p:spPr>
          <a:xfrm>
            <a:off x="153000" y="708800"/>
            <a:ext cx="5098200" cy="43413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Newest cleaning kit for shoes and leather.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This kit comes with:</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Sponge and Micro Fabric Cloth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Main Cleaner, Cloth, and Leather Spray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Midsole and Sole gel</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Shiner &amp; Glosser </a:t>
            </a:r>
            <a:endParaRPr sz="3000">
              <a:solidFill>
                <a:srgbClr val="000000"/>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3000">
              <a:solidFill>
                <a:srgbClr val="000000"/>
              </a:solidFill>
              <a:latin typeface="Times New Roman"/>
              <a:ea typeface="Times New Roman"/>
              <a:cs typeface="Times New Roman"/>
              <a:sym typeface="Times New Roman"/>
            </a:endParaRPr>
          </a:p>
        </p:txBody>
      </p:sp>
      <p:pic>
        <p:nvPicPr>
          <p:cNvPr id="87" name="Google Shape;87;p16"/>
          <p:cNvPicPr preferRelativeResize="0"/>
          <p:nvPr/>
        </p:nvPicPr>
        <p:blipFill>
          <a:blip r:embed="rId5">
            <a:alphaModFix/>
          </a:blip>
          <a:stretch>
            <a:fillRect/>
          </a:stretch>
        </p:blipFill>
        <p:spPr>
          <a:xfrm>
            <a:off x="5251200" y="1080825"/>
            <a:ext cx="3892902" cy="3969274"/>
          </a:xfrm>
          <a:prstGeom prst="rect">
            <a:avLst/>
          </a:prstGeom>
          <a:noFill/>
          <a:ln>
            <a:noFill/>
          </a:ln>
        </p:spPr>
      </p:pic>
      <p:pic>
        <p:nvPicPr>
          <p:cNvPr id="2" name="Audio 1">
            <a:hlinkClick r:id="" action="ppaction://media"/>
            <a:extLst>
              <a:ext uri="{FF2B5EF4-FFF2-40B4-BE49-F238E27FC236}">
                <a16:creationId xmlns:a16="http://schemas.microsoft.com/office/drawing/2014/main" id="{BB5ED54D-3A9F-473E-AEBE-B17A137E08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Tm="18424">
        <p:cut/>
      </p:transition>
    </mc:Choice>
    <mc:Fallback>
      <p:transition advTm="18424">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Drip Cleaner Pt.2</a:t>
            </a:r>
            <a:endParaRPr/>
          </a:p>
        </p:txBody>
      </p:sp>
      <p:sp>
        <p:nvSpPr>
          <p:cNvPr id="93" name="Google Shape;93;p17"/>
          <p:cNvSpPr txBox="1">
            <a:spLocks noGrp="1"/>
          </p:cNvSpPr>
          <p:nvPr>
            <p:ph type="body" idx="1"/>
          </p:nvPr>
        </p:nvSpPr>
        <p:spPr>
          <a:xfrm>
            <a:off x="311700" y="1266325"/>
            <a:ext cx="8520600" cy="3422700"/>
          </a:xfrm>
          <a:prstGeom prst="rect">
            <a:avLst/>
          </a:prstGeom>
        </p:spPr>
        <p:txBody>
          <a:bodyPr spcFirstLastPara="1" wrap="square" lIns="91425" tIns="91425" rIns="91425" bIns="91425" anchor="t" anchorCtr="0">
            <a:noAutofit/>
          </a:bodyPr>
          <a:lstStyle/>
          <a:p>
            <a:pPr marL="457200" lvl="0" indent="-419100" algn="l" rtl="0">
              <a:lnSpc>
                <a:spcPct val="75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Looks like it understands the cleaning way of new generations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Contains No chemicals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Natural &amp; Organic Ingredients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Eco Friendly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Disposable bottles</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Washable and reusable sponge and cloth</a:t>
            </a:r>
            <a:endParaRPr sz="3000">
              <a:solidFill>
                <a:srgbClr val="000000"/>
              </a:solidFill>
              <a:latin typeface="Times New Roman"/>
              <a:ea typeface="Times New Roman"/>
              <a:cs typeface="Times New Roman"/>
              <a:sym typeface="Times New Roman"/>
            </a:endParaRPr>
          </a:p>
        </p:txBody>
      </p:sp>
      <p:pic>
        <p:nvPicPr>
          <p:cNvPr id="2" name="Audio 1">
            <a:hlinkClick r:id="" action="ppaction://media"/>
            <a:extLst>
              <a:ext uri="{FF2B5EF4-FFF2-40B4-BE49-F238E27FC236}">
                <a16:creationId xmlns:a16="http://schemas.microsoft.com/office/drawing/2014/main" id="{7C3FF190-F057-45B8-8F8C-45FD586228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advTm="23974">
        <p:circle/>
      </p:transition>
    </mc:Choice>
    <mc:Fallback>
      <p:transition spd="slow" advTm="23974">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311700" y="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Target Market </a:t>
            </a:r>
            <a:endParaRPr/>
          </a:p>
        </p:txBody>
      </p:sp>
      <p:sp>
        <p:nvSpPr>
          <p:cNvPr id="99" name="Google Shape;99;p18"/>
          <p:cNvSpPr txBox="1">
            <a:spLocks noGrp="1"/>
          </p:cNvSpPr>
          <p:nvPr>
            <p:ph type="body" idx="1"/>
          </p:nvPr>
        </p:nvSpPr>
        <p:spPr>
          <a:xfrm>
            <a:off x="311700" y="707400"/>
            <a:ext cx="4547100" cy="4304700"/>
          </a:xfrm>
          <a:prstGeom prst="rect">
            <a:avLst/>
          </a:prstGeom>
        </p:spPr>
        <p:txBody>
          <a:bodyPr spcFirstLastPara="1" wrap="square" lIns="91425" tIns="91425" rIns="91425" bIns="91425" anchor="t" anchorCtr="0">
            <a:noAutofit/>
          </a:bodyPr>
          <a:lstStyle/>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Our target market is Models, Shoe Collectors, Teenagers, and Shoe Designers. </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Always try to make their outfits look good.</a:t>
            </a:r>
            <a:endParaRPr sz="3000">
              <a:solidFill>
                <a:srgbClr val="000000"/>
              </a:solidFill>
              <a:latin typeface="Times New Roman"/>
              <a:ea typeface="Times New Roman"/>
              <a:cs typeface="Times New Roman"/>
              <a:sym typeface="Times New Roman"/>
            </a:endParaRPr>
          </a:p>
          <a:p>
            <a:pPr marL="457200" lvl="0" indent="-419100" algn="l" rtl="0">
              <a:lnSpc>
                <a:spcPct val="100000"/>
              </a:lnSpc>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Shoe collectors buy expensive shoes or limited in quantity. </a:t>
            </a:r>
            <a:endParaRPr sz="3000">
              <a:solidFill>
                <a:srgbClr val="000000"/>
              </a:solidFill>
              <a:latin typeface="Times New Roman"/>
              <a:ea typeface="Times New Roman"/>
              <a:cs typeface="Times New Roman"/>
              <a:sym typeface="Times New Roman"/>
            </a:endParaRPr>
          </a:p>
        </p:txBody>
      </p:sp>
      <p:pic>
        <p:nvPicPr>
          <p:cNvPr id="100" name="Google Shape;100;p18"/>
          <p:cNvPicPr preferRelativeResize="0"/>
          <p:nvPr/>
        </p:nvPicPr>
        <p:blipFill>
          <a:blip r:embed="rId5">
            <a:alphaModFix/>
          </a:blip>
          <a:stretch>
            <a:fillRect/>
          </a:stretch>
        </p:blipFill>
        <p:spPr>
          <a:xfrm>
            <a:off x="5030325" y="1079775"/>
            <a:ext cx="3965125" cy="2832225"/>
          </a:xfrm>
          <a:prstGeom prst="rect">
            <a:avLst/>
          </a:prstGeom>
          <a:noFill/>
          <a:ln>
            <a:noFill/>
          </a:ln>
        </p:spPr>
      </p:pic>
      <p:pic>
        <p:nvPicPr>
          <p:cNvPr id="2" name="Audio 1">
            <a:hlinkClick r:id="" action="ppaction://media"/>
            <a:extLst>
              <a:ext uri="{FF2B5EF4-FFF2-40B4-BE49-F238E27FC236}">
                <a16:creationId xmlns:a16="http://schemas.microsoft.com/office/drawing/2014/main" id="{CB46705E-90AE-4235-8AD1-E36731C7A0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advTm="18981">
        <p14:flash/>
      </p:transition>
    </mc:Choice>
    <mc:Fallback>
      <p:transition spd="slow" advTm="189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Is Our Idea About Drip Cleaners Necessary?</a:t>
            </a:r>
            <a:endParaRPr/>
          </a:p>
        </p:txBody>
      </p:sp>
      <p:sp>
        <p:nvSpPr>
          <p:cNvPr id="106" name="Google Shape;106;p1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To make shoes speaks for the personality.</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It makes it easier to maintain the leather.</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Prevents the item from being damaged from UV radiation (Ex. Like having fades and cracks). </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Cleans stains and conditions the material (Ex. Leather Boots).</a:t>
            </a:r>
            <a:endParaRPr sz="3000">
              <a:solidFill>
                <a:srgbClr val="000000"/>
              </a:solidFill>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2" name="Audio 1">
            <a:hlinkClick r:id="" action="ppaction://media"/>
            <a:extLst>
              <a:ext uri="{FF2B5EF4-FFF2-40B4-BE49-F238E27FC236}">
                <a16:creationId xmlns:a16="http://schemas.microsoft.com/office/drawing/2014/main" id="{81535684-04CA-40B3-BCBE-1BF759415A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27202">
        <p15:prstTrans prst="drape"/>
      </p:transition>
    </mc:Choice>
    <mc:Fallback>
      <p:transition spd="slow" advTm="272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Voids Associated With This Product And Ideas?</a:t>
            </a:r>
            <a:endParaRPr/>
          </a:p>
        </p:txBody>
      </p:sp>
      <p:sp>
        <p:nvSpPr>
          <p:cNvPr id="112" name="Google Shape;112;p20"/>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When shoes are broken and cannot be fixed, the drip cleaner won’t have the ability to fix it. That broken item is useless. This applies the same thing to leather in which it can only be cleaned.</a:t>
            </a:r>
            <a:endParaRPr sz="3000">
              <a:solidFill>
                <a:srgbClr val="000000"/>
              </a:solidFill>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113" name="Google Shape;113;p20"/>
          <p:cNvPicPr preferRelativeResize="0"/>
          <p:nvPr/>
        </p:nvPicPr>
        <p:blipFill>
          <a:blip r:embed="rId5">
            <a:alphaModFix/>
          </a:blip>
          <a:stretch>
            <a:fillRect/>
          </a:stretch>
        </p:blipFill>
        <p:spPr>
          <a:xfrm>
            <a:off x="4076700" y="3477800"/>
            <a:ext cx="990600" cy="990600"/>
          </a:xfrm>
          <a:prstGeom prst="rect">
            <a:avLst/>
          </a:prstGeom>
          <a:noFill/>
          <a:ln>
            <a:noFill/>
          </a:ln>
        </p:spPr>
      </p:pic>
      <p:pic>
        <p:nvPicPr>
          <p:cNvPr id="2" name="Audio 1">
            <a:hlinkClick r:id="" action="ppaction://media"/>
            <a:extLst>
              <a:ext uri="{FF2B5EF4-FFF2-40B4-BE49-F238E27FC236}">
                <a16:creationId xmlns:a16="http://schemas.microsoft.com/office/drawing/2014/main" id="{E3519CFD-3D89-4A15-AA2F-F3E59863B97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21350">
        <p15:prstTrans prst="wind"/>
      </p:transition>
    </mc:Choice>
    <mc:Fallback>
      <p:transition spd="slow" advTm="213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217675" y="349150"/>
            <a:ext cx="8520600" cy="8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 We Need In Order To Sell Drip Cleaners? </a:t>
            </a:r>
            <a:endParaRPr/>
          </a:p>
        </p:txBody>
      </p:sp>
      <p:sp>
        <p:nvSpPr>
          <p:cNvPr id="119" name="Google Shape;119;p21"/>
          <p:cNvSpPr txBox="1">
            <a:spLocks noGrp="1"/>
          </p:cNvSpPr>
          <p:nvPr>
            <p:ph type="body" idx="1"/>
          </p:nvPr>
        </p:nvSpPr>
        <p:spPr>
          <a:xfrm>
            <a:off x="311700" y="1074350"/>
            <a:ext cx="8520600" cy="3494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Create a proper marketing strategy (Ex. Finding a proper reason why in which customers would buy the product).</a:t>
            </a:r>
            <a:endParaRPr sz="3000">
              <a:solidFill>
                <a:srgbClr val="000000"/>
              </a:solidFill>
              <a:latin typeface="Times New Roman"/>
              <a:ea typeface="Times New Roman"/>
              <a:cs typeface="Times New Roman"/>
              <a:sym typeface="Times New Roman"/>
            </a:endParaRPr>
          </a:p>
          <a:p>
            <a:pPr marL="457200" lvl="0" indent="-419100" algn="l" rtl="0">
              <a:spcBef>
                <a:spcPts val="0"/>
              </a:spcBef>
              <a:spcAft>
                <a:spcPts val="0"/>
              </a:spcAft>
              <a:buClr>
                <a:srgbClr val="000000"/>
              </a:buClr>
              <a:buSzPts val="3000"/>
              <a:buFont typeface="Times New Roman"/>
              <a:buChar char="●"/>
            </a:pPr>
            <a:r>
              <a:rPr lang="en" sz="3000">
                <a:solidFill>
                  <a:srgbClr val="000000"/>
                </a:solidFill>
                <a:latin typeface="Times New Roman"/>
                <a:ea typeface="Times New Roman"/>
                <a:cs typeface="Times New Roman"/>
                <a:sym typeface="Times New Roman"/>
              </a:rPr>
              <a:t>Find a proper percentage range in which we would receive enough money (Ex. $20,000 for 20%).</a:t>
            </a:r>
            <a:endParaRPr sz="3000">
              <a:solidFill>
                <a:srgbClr val="000000"/>
              </a:solidFill>
              <a:latin typeface="Times New Roman"/>
              <a:ea typeface="Times New Roman"/>
              <a:cs typeface="Times New Roman"/>
              <a:sym typeface="Times New Roman"/>
            </a:endParaRPr>
          </a:p>
          <a:p>
            <a:pPr marL="457200" lvl="0" indent="0" algn="l" rtl="0">
              <a:spcBef>
                <a:spcPts val="1600"/>
              </a:spcBef>
              <a:spcAft>
                <a:spcPts val="1600"/>
              </a:spcAft>
              <a:buNone/>
            </a:pPr>
            <a:endParaRPr sz="3000">
              <a:solidFill>
                <a:srgbClr val="000000"/>
              </a:solidFill>
              <a:latin typeface="Times New Roman"/>
              <a:ea typeface="Times New Roman"/>
              <a:cs typeface="Times New Roman"/>
              <a:sym typeface="Times New Roman"/>
            </a:endParaRPr>
          </a:p>
        </p:txBody>
      </p:sp>
      <p:pic>
        <p:nvPicPr>
          <p:cNvPr id="2" name="Audio 1">
            <a:hlinkClick r:id="" action="ppaction://media"/>
            <a:extLst>
              <a:ext uri="{FF2B5EF4-FFF2-40B4-BE49-F238E27FC236}">
                <a16:creationId xmlns:a16="http://schemas.microsoft.com/office/drawing/2014/main" id="{47E041FB-9747-46C7-85DD-24FA1BD5AA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25386">
        <p15:prstTrans prst="fracture"/>
      </p:transition>
    </mc:Choice>
    <mc:Fallback>
      <p:transition spd="slow" advTm="253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218</TotalTime>
  <Words>590</Words>
  <Application>Microsoft Office PowerPoint</Application>
  <PresentationFormat>On-screen Show (16:9)</PresentationFormat>
  <Paragraphs>101</Paragraphs>
  <Slides>19</Slides>
  <Notes>19</Notes>
  <HiddenSlides>0</HiddenSlides>
  <MMClips>19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PT Sans Narrow</vt:lpstr>
      <vt:lpstr>Open Sans</vt:lpstr>
      <vt:lpstr>Arial</vt:lpstr>
      <vt:lpstr>Times New Roman</vt:lpstr>
      <vt:lpstr>Pinyon Script</vt:lpstr>
      <vt:lpstr>Tropic</vt:lpstr>
      <vt:lpstr>Dragons Den Presentation </vt:lpstr>
      <vt:lpstr>Drip Cleaner </vt:lpstr>
      <vt:lpstr>How Much Are We Asking For?</vt:lpstr>
      <vt:lpstr>What is drip cleaner</vt:lpstr>
      <vt:lpstr>Drip Cleaner Pt.2</vt:lpstr>
      <vt:lpstr>Our Target Market </vt:lpstr>
      <vt:lpstr>Why Is Our Idea About Drip Cleaners Necessary?</vt:lpstr>
      <vt:lpstr>The Voids Associated With This Product And Ideas?</vt:lpstr>
      <vt:lpstr>What Do We Need In Order To Sell Drip Cleaners? </vt:lpstr>
      <vt:lpstr>Product logo</vt:lpstr>
      <vt:lpstr>Packaging</vt:lpstr>
      <vt:lpstr>Operating Cost </vt:lpstr>
      <vt:lpstr>Positioning</vt:lpstr>
      <vt:lpstr>Main Competitors</vt:lpstr>
      <vt:lpstr>Main competitor</vt:lpstr>
      <vt:lpstr>Price </vt:lpstr>
      <vt:lpstr>Where will the product be sold?</vt:lpstr>
      <vt:lpstr>Distribution Channels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Dragons Den Presentation</dc:title>
  <dc:creator>Sarthak Nadkarni</dc:creator>
  <cp:lastModifiedBy>Sarthak Nadkarni</cp:lastModifiedBy>
  <cp:revision>3</cp:revision>
  <dcterms:modified xsi:type="dcterms:W3CDTF">2020-11-07T06:11:42Z</dcterms:modified>
</cp:coreProperties>
</file>